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0297D7-DE2B-4EA8-8F51-5325F25ED673}" type="datetimeFigureOut">
              <a:rPr lang="en-US" smtClean="0"/>
              <a:pPr/>
              <a:t>5/9/11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29622B3-C819-4541-A4FD-06649B4CE1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5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28800"/>
            <a:ext cx="8915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400" dirty="0"/>
              <a:t>Latino Educational Attainment </a:t>
            </a:r>
            <a:br>
              <a:rPr lang="en-US" sz="3400" dirty="0"/>
            </a:br>
            <a:r>
              <a:rPr lang="en-US" sz="3400" dirty="0"/>
              <a:t>(LEA) </a:t>
            </a:r>
            <a:r>
              <a:rPr lang="en-US" sz="3400" dirty="0" smtClean="0"/>
              <a:t>Initiative</a:t>
            </a:r>
            <a:r>
              <a:rPr lang="en-US" sz="3400" dirty="0"/>
              <a:t/>
            </a:r>
            <a:br>
              <a:rPr lang="en-US" sz="3400" dirty="0"/>
            </a:b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81000"/>
            <a:ext cx="7240587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Needs Assessment and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D2F77-1A5C-44F8-BDA9-E94FE35A2C37}" type="slidenum">
              <a:rPr lang="en-US"/>
              <a:pPr/>
              <a:t>2</a:t>
            </a:fld>
            <a:endParaRPr lang="en-US"/>
          </a:p>
        </p:txBody>
      </p:sp>
      <p:sp>
        <p:nvSpPr>
          <p:cNvPr id="30464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981200"/>
            <a:ext cx="8458200" cy="480060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solidFill>
                  <a:schemeClr val="tx1"/>
                </a:solidFill>
              </a:rPr>
              <a:t>Latinos represent 44% or approximately 230,000 K-12 students</a:t>
            </a:r>
          </a:p>
          <a:p>
            <a:pPr marL="381000" indent="-381000"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solidFill>
                  <a:schemeClr val="tx1"/>
                </a:solidFill>
              </a:rPr>
              <a:t>Only 50% of Latino students graduate in four years (Nationwide data)</a:t>
            </a:r>
          </a:p>
          <a:p>
            <a:pPr marL="381000" indent="-381000"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solidFill>
                  <a:schemeClr val="tx1"/>
                </a:solidFill>
              </a:rPr>
              <a:t>Only 1 in 6 students is ready to attend a four year college in OC</a:t>
            </a:r>
          </a:p>
          <a:p>
            <a:pPr marL="381000" indent="-381000"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solidFill>
                  <a:schemeClr val="tx1"/>
                </a:solidFill>
              </a:rPr>
              <a:t>Disaggregated data shows that the Latino subgroup has the lowest academic performance in Orange County</a:t>
            </a:r>
          </a:p>
          <a:p>
            <a:pPr marL="381000" indent="-381000"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solidFill>
                  <a:schemeClr val="tx1"/>
                </a:solidFill>
              </a:rPr>
              <a:t>In 2005, there are 106 low performance schools in Orange County. School districts like Santa Ana are considered </a:t>
            </a:r>
            <a:r>
              <a:rPr lang="en-US" sz="2200" i="1" dirty="0">
                <a:solidFill>
                  <a:schemeClr val="tx1"/>
                </a:solidFill>
              </a:rPr>
              <a:t>Program Improvement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381000" indent="-381000"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solidFill>
                  <a:schemeClr val="tx1"/>
                </a:solidFill>
              </a:rPr>
              <a:t>Orange County Business Council stated the need for a “Call to Action” regarding Latino achievement in their annual meeting (Oct 2006)</a:t>
            </a:r>
          </a:p>
          <a:p>
            <a:pPr marL="381000" indent="-381000">
              <a:lnSpc>
                <a:spcPct val="90000"/>
              </a:lnSpc>
            </a:pP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3" y="533400"/>
            <a:ext cx="7240587" cy="1143000"/>
          </a:xfrm>
        </p:spPr>
        <p:txBody>
          <a:bodyPr/>
          <a:lstStyle/>
          <a:p>
            <a:r>
              <a:rPr lang="en-US" b="1" dirty="0"/>
              <a:t>Partners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3874-5880-4DC7-B87A-FE230E7EC4A4}" type="slidenum">
              <a:rPr lang="en-US"/>
              <a:pPr/>
              <a:t>3</a:t>
            </a:fld>
            <a:endParaRPr lang="en-US"/>
          </a:p>
        </p:txBody>
      </p:sp>
      <p:sp>
        <p:nvSpPr>
          <p:cNvPr id="30474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43000" y="1905000"/>
            <a:ext cx="720566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OC </a:t>
            </a:r>
            <a:r>
              <a:rPr lang="en-US" sz="2400" dirty="0">
                <a:solidFill>
                  <a:schemeClr val="tx1"/>
                </a:solidFill>
              </a:rPr>
              <a:t>Business Council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OC Register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OC Department of Education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California State University, Fullerton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Santa Ana College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Federal Empowerment Zone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Several non-profits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Community groups in neighborhoods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Local schools and several school </a:t>
            </a:r>
            <a:r>
              <a:rPr lang="en-US" sz="2400" dirty="0" smtClean="0">
                <a:solidFill>
                  <a:schemeClr val="tx1"/>
                </a:solidFill>
              </a:rPr>
              <a:t>districts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b="1" dirty="0"/>
              <a:t>LEA Initiative Key Goals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CE57C-A0B0-47EE-B50F-B08D5D3ED40F}" type="slidenum">
              <a:rPr lang="en-US"/>
              <a:pPr/>
              <a:t>4</a:t>
            </a:fld>
            <a:endParaRPr lang="en-US"/>
          </a:p>
        </p:txBody>
      </p:sp>
      <p:sp>
        <p:nvSpPr>
          <p:cNvPr id="30484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76400"/>
            <a:ext cx="7772400" cy="45720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Help parents be better advocates for their children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“</a:t>
            </a:r>
            <a:r>
              <a:rPr lang="en-US" sz="2400" i="1" dirty="0">
                <a:solidFill>
                  <a:schemeClr val="tx1"/>
                </a:solidFill>
              </a:rPr>
              <a:t>Good gossip</a:t>
            </a:r>
            <a:r>
              <a:rPr lang="en-US" sz="2400" dirty="0">
                <a:solidFill>
                  <a:schemeClr val="tx1"/>
                </a:solidFill>
              </a:rPr>
              <a:t>”</a:t>
            </a:r>
          </a:p>
          <a:p>
            <a:pPr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Neighborhood based; focused on parents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Leverage existing resources in neighborhoods around the 106 lowest performing schools</a:t>
            </a:r>
          </a:p>
          <a:p>
            <a:pPr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10 Educational Commandments for Parents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Guides, bookmarks, refrigerator magnets, </a:t>
            </a:r>
            <a:r>
              <a:rPr lang="en-US" sz="2400" dirty="0" err="1">
                <a:solidFill>
                  <a:schemeClr val="tx1"/>
                </a:solidFill>
              </a:rPr>
              <a:t>educomics</a:t>
            </a:r>
            <a:r>
              <a:rPr lang="en-US" sz="2400" dirty="0">
                <a:solidFill>
                  <a:schemeClr val="tx1"/>
                </a:solidFill>
              </a:rPr>
              <a:t> (educational comic books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2400" dirty="0" smtClean="0"/>
              <a:t>Developmental Assets Guide for Parents based on the 40 developmental assets framework</a:t>
            </a:r>
            <a:endParaRPr lang="en-US" sz="2400" dirty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lvl="2">
              <a:buFontTx/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3" y="457200"/>
            <a:ext cx="7240587" cy="1143000"/>
          </a:xfrm>
        </p:spPr>
        <p:txBody>
          <a:bodyPr/>
          <a:lstStyle/>
          <a:p>
            <a:r>
              <a:rPr lang="en-US" b="1" dirty="0"/>
              <a:t>Progress</a:t>
            </a:r>
            <a:r>
              <a:rPr lang="en-US" dirty="0"/>
              <a:t> </a:t>
            </a:r>
            <a:r>
              <a:rPr lang="en-US" dirty="0" smtClean="0"/>
              <a:t>as of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3C07-E5F5-4032-944E-12A436901131}" type="slidenum">
              <a:rPr lang="en-US"/>
              <a:pPr/>
              <a:t>5</a:t>
            </a:fld>
            <a:endParaRPr lang="en-US"/>
          </a:p>
        </p:txBody>
      </p:sp>
      <p:sp>
        <p:nvSpPr>
          <p:cNvPr id="30494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75438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2400" dirty="0"/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5 </a:t>
            </a:r>
            <a:r>
              <a:rPr lang="en-US" sz="2400" dirty="0">
                <a:solidFill>
                  <a:schemeClr val="tx1"/>
                </a:solidFill>
              </a:rPr>
              <a:t>neighborhood coalitions across the county.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Trained more than </a:t>
            </a:r>
            <a:r>
              <a:rPr lang="en-US" sz="2400" dirty="0" smtClean="0">
                <a:solidFill>
                  <a:schemeClr val="tx1"/>
                </a:solidFill>
              </a:rPr>
              <a:t>10,000 </a:t>
            </a:r>
            <a:r>
              <a:rPr lang="en-US" sz="2400" dirty="0">
                <a:solidFill>
                  <a:schemeClr val="tx1"/>
                </a:solidFill>
              </a:rPr>
              <a:t>parents on the Ten Education Commandments for Parents.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Printed 20,000 guides. Available in four languages – English, Spanish, Vietnamese and Korean.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Printed and distributed thousands of bookmarks and refrigerator magnets.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Printed 30,000 </a:t>
            </a:r>
            <a:r>
              <a:rPr lang="en-US" sz="2400" dirty="0" err="1">
                <a:solidFill>
                  <a:schemeClr val="tx1"/>
                </a:solidFill>
              </a:rPr>
              <a:t>Educomics</a:t>
            </a:r>
            <a:r>
              <a:rPr lang="en-US" sz="2400" dirty="0">
                <a:solidFill>
                  <a:schemeClr val="tx1"/>
                </a:solidFill>
              </a:rPr>
              <a:t> (comic books).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New parent “product” based on the 40 developmental assets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0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3" y="533400"/>
            <a:ext cx="7240587" cy="1143000"/>
          </a:xfrm>
        </p:spPr>
        <p:txBody>
          <a:bodyPr/>
          <a:lstStyle/>
          <a:p>
            <a:r>
              <a:rPr lang="en-US" b="1" dirty="0"/>
              <a:t>Program Evaluation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384AF-29FA-4108-AD04-3393A2455D51}" type="slidenum">
              <a:rPr lang="en-US"/>
              <a:pPr/>
              <a:t>6</a:t>
            </a:fld>
            <a:endParaRPr lang="en-US"/>
          </a:p>
        </p:txBody>
      </p:sp>
      <p:sp>
        <p:nvSpPr>
          <p:cNvPr id="3050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7696200" cy="48768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7</a:t>
            </a:r>
            <a:r>
              <a:rPr lang="en-US" sz="2400" dirty="0" smtClean="0">
                <a:solidFill>
                  <a:schemeClr val="tx1"/>
                </a:solidFill>
              </a:rPr>
              <a:t>,000 </a:t>
            </a:r>
            <a:r>
              <a:rPr lang="en-US" sz="2400" dirty="0">
                <a:solidFill>
                  <a:schemeClr val="tx1"/>
                </a:solidFill>
              </a:rPr>
              <a:t>Parents were trained in the Ten Educational Commandments for Parents</a:t>
            </a:r>
          </a:p>
          <a:p>
            <a:pPr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A sample of 116 parents </a:t>
            </a:r>
          </a:p>
          <a:p>
            <a:pPr lvl="2"/>
            <a:r>
              <a:rPr lang="en-US" sz="2400" dirty="0">
                <a:solidFill>
                  <a:schemeClr val="tx1"/>
                </a:solidFill>
              </a:rPr>
              <a:t>Representing: Anaheim, Garden Grove, Mission Viejo, San Juan Capistrano, Santa Ana, Westminster</a:t>
            </a: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Completed 2,500 pre-test </a:t>
            </a:r>
            <a:r>
              <a:rPr lang="en-US" sz="2400" dirty="0">
                <a:solidFill>
                  <a:schemeClr val="tx1"/>
                </a:solidFill>
              </a:rPr>
              <a:t>and post-test in 2006 and </a:t>
            </a:r>
            <a:r>
              <a:rPr lang="en-US" sz="2400" dirty="0" smtClean="0">
                <a:solidFill>
                  <a:schemeClr val="tx1"/>
                </a:solidFill>
              </a:rPr>
              <a:t>2007. California State University, Fullerton published a report with statistically significant findings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Results </a:t>
            </a:r>
            <a:r>
              <a:rPr lang="en-US" sz="2400" dirty="0">
                <a:solidFill>
                  <a:schemeClr val="tx1"/>
                </a:solidFill>
              </a:rPr>
              <a:t>show a significant improvement in parents’ knowledge and behavior towards their children’s education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457200"/>
            <a:ext cx="7240587" cy="1143000"/>
          </a:xfrm>
        </p:spPr>
        <p:txBody>
          <a:bodyPr/>
          <a:lstStyle/>
          <a:p>
            <a:r>
              <a:rPr lang="en-US" b="1"/>
              <a:t>Four Key 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84FD-E2B4-4B71-B03C-6663C7615F6A}" type="slidenum">
              <a:rPr lang="en-US"/>
              <a:pPr/>
              <a:t>7</a:t>
            </a:fld>
            <a:endParaRPr lang="en-US"/>
          </a:p>
        </p:txBody>
      </p:sp>
      <p:sp>
        <p:nvSpPr>
          <p:cNvPr id="30515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828800"/>
            <a:ext cx="8153400" cy="4876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Increase importance of parents’ role in their child’s education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Increase knowledge on how to monitor grades, read report cards, compute GPA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Increase knowledge on financial aid opportunities, meeting deadlines and completing forms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Increase knowledge on high school advance placement classes, credits needed for graduation, requisites to attend college and pass the CHSEE.</a:t>
            </a:r>
          </a:p>
          <a:p>
            <a:pPr marL="609600" indent="-609600">
              <a:buFontTx/>
              <a:buAutoNum type="arabicPeriod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2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3" y="533400"/>
            <a:ext cx="7240587" cy="1143000"/>
          </a:xfrm>
        </p:spPr>
        <p:txBody>
          <a:bodyPr/>
          <a:lstStyle/>
          <a:p>
            <a:r>
              <a:rPr lang="en-US" b="1"/>
              <a:t>What’s next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54BDF-9FCF-4D10-AA5C-23EE0100D70D}" type="slidenum">
              <a:rPr lang="en-US"/>
              <a:pPr/>
              <a:t>8</a:t>
            </a:fld>
            <a:endParaRPr lang="en-US"/>
          </a:p>
        </p:txBody>
      </p:sp>
      <p:sp>
        <p:nvSpPr>
          <p:cNvPr id="30525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905000"/>
            <a:ext cx="7772400" cy="45720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Secure </a:t>
            </a:r>
            <a:r>
              <a:rPr lang="en-US" sz="2400" dirty="0">
                <a:solidFill>
                  <a:schemeClr val="tx1"/>
                </a:solidFill>
              </a:rPr>
              <a:t>financial stability </a:t>
            </a: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Build </a:t>
            </a:r>
            <a:r>
              <a:rPr lang="en-US" sz="2400" dirty="0">
                <a:solidFill>
                  <a:schemeClr val="tx1"/>
                </a:solidFill>
              </a:rPr>
              <a:t>coalitions in more neighborhoods</a:t>
            </a: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Provide </a:t>
            </a:r>
            <a:r>
              <a:rPr lang="en-US" sz="2400" dirty="0">
                <a:solidFill>
                  <a:schemeClr val="tx1"/>
                </a:solidFill>
              </a:rPr>
              <a:t>parents more help once the coalitions are built and are self-sustaining</a:t>
            </a: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Conduct </a:t>
            </a:r>
            <a:r>
              <a:rPr lang="en-US" sz="2400" dirty="0">
                <a:solidFill>
                  <a:schemeClr val="tx1"/>
                </a:solidFill>
              </a:rPr>
              <a:t>a longitudinal study to compare the efficiency of parent involvement </a:t>
            </a:r>
          </a:p>
          <a:p>
            <a:pPr>
              <a:buFontTx/>
              <a:buChar char="•"/>
            </a:pPr>
            <a:r>
              <a:rPr lang="en-US" sz="2400" smtClean="0">
                <a:solidFill>
                  <a:schemeClr val="tx1"/>
                </a:solidFill>
              </a:rPr>
              <a:t>Develop </a:t>
            </a:r>
            <a:r>
              <a:rPr lang="en-US" sz="2400" dirty="0">
                <a:solidFill>
                  <a:schemeClr val="tx1"/>
                </a:solidFill>
              </a:rPr>
              <a:t>materials for teachers on how to work with parents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41DE-E8D7-439E-948B-E63CD7D6DEA4}" type="slidenum">
              <a:rPr lang="en-US"/>
              <a:pPr/>
              <a:t>9</a:t>
            </a:fld>
            <a:endParaRPr lang="en-US"/>
          </a:p>
        </p:txBody>
      </p:sp>
      <p:pic>
        <p:nvPicPr>
          <p:cNvPr id="30576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143000"/>
            <a:ext cx="6858000" cy="45307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</TotalTime>
  <Words>487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Latino Educational Attainment  (LEA) Initiative </vt:lpstr>
      <vt:lpstr>Needs Assessment and Background</vt:lpstr>
      <vt:lpstr>Partners</vt:lpstr>
      <vt:lpstr>LEA Initiative Key Goals </vt:lpstr>
      <vt:lpstr>Progress as of 2010</vt:lpstr>
      <vt:lpstr>Program Evaluation</vt:lpstr>
      <vt:lpstr>Four Key findings</vt:lpstr>
      <vt:lpstr>What’s next</vt:lpstr>
      <vt:lpstr>Slide 9</vt:lpstr>
    </vt:vector>
  </TitlesOfParts>
  <Company>University of Southern California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Latino Educational Attainment  (LEA) Initiative </dc:title>
  <dc:creator>Administrator</dc:creator>
  <cp:lastModifiedBy>John Doe</cp:lastModifiedBy>
  <cp:revision>7</cp:revision>
  <dcterms:created xsi:type="dcterms:W3CDTF">2011-05-10T05:10:49Z</dcterms:created>
  <dcterms:modified xsi:type="dcterms:W3CDTF">2011-05-10T05:11:30Z</dcterms:modified>
</cp:coreProperties>
</file>